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350" r:id="rId3"/>
    <p:sldId id="582" r:id="rId4"/>
    <p:sldId id="491" r:id="rId5"/>
    <p:sldId id="527" r:id="rId6"/>
    <p:sldId id="537" r:id="rId7"/>
    <p:sldId id="524" r:id="rId8"/>
    <p:sldId id="560" r:id="rId9"/>
    <p:sldId id="523" r:id="rId10"/>
    <p:sldId id="481" r:id="rId11"/>
    <p:sldId id="501" r:id="rId12"/>
    <p:sldId id="480" r:id="rId13"/>
    <p:sldId id="484" r:id="rId14"/>
    <p:sldId id="503" r:id="rId15"/>
    <p:sldId id="563" r:id="rId16"/>
    <p:sldId id="520" r:id="rId17"/>
    <p:sldId id="562" r:id="rId18"/>
    <p:sldId id="564" r:id="rId19"/>
    <p:sldId id="516" r:id="rId20"/>
    <p:sldId id="517" r:id="rId21"/>
    <p:sldId id="518" r:id="rId22"/>
    <p:sldId id="536" r:id="rId23"/>
    <p:sldId id="521" r:id="rId24"/>
    <p:sldId id="519" r:id="rId25"/>
    <p:sldId id="531" r:id="rId26"/>
    <p:sldId id="565" r:id="rId27"/>
    <p:sldId id="506" r:id="rId28"/>
    <p:sldId id="557" r:id="rId29"/>
    <p:sldId id="583" r:id="rId30"/>
    <p:sldId id="507" r:id="rId31"/>
    <p:sldId id="558" r:id="rId32"/>
    <p:sldId id="584" r:id="rId33"/>
    <p:sldId id="510" r:id="rId34"/>
    <p:sldId id="511" r:id="rId35"/>
    <p:sldId id="541" r:id="rId36"/>
    <p:sldId id="566" r:id="rId37"/>
    <p:sldId id="559" r:id="rId38"/>
    <p:sldId id="568" r:id="rId39"/>
    <p:sldId id="561" r:id="rId40"/>
    <p:sldId id="576" r:id="rId41"/>
    <p:sldId id="577" r:id="rId42"/>
    <p:sldId id="547" r:id="rId43"/>
    <p:sldId id="548" r:id="rId44"/>
    <p:sldId id="549" r:id="rId45"/>
    <p:sldId id="578" r:id="rId46"/>
    <p:sldId id="551" r:id="rId47"/>
    <p:sldId id="552" r:id="rId48"/>
    <p:sldId id="579" r:id="rId49"/>
    <p:sldId id="580" r:id="rId50"/>
    <p:sldId id="553" r:id="rId51"/>
    <p:sldId id="55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86428"/>
  </p:normalViewPr>
  <p:slideViewPr>
    <p:cSldViewPr snapToGrid="0" snapToObjects="1">
      <p:cViewPr varScale="1">
        <p:scale>
          <a:sx n="206" d="100"/>
          <a:sy n="206" d="100"/>
        </p:scale>
        <p:origin x="199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6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tif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12.emf"/><Relationship Id="rId10" Type="http://schemas.openxmlformats.org/officeDocument/2006/relationships/image" Target="../media/image71.png"/><Relationship Id="rId4" Type="http://schemas.openxmlformats.org/officeDocument/2006/relationships/image" Target="../media/image11.emf"/><Relationship Id="rId9" Type="http://schemas.openxmlformats.org/officeDocument/2006/relationships/image" Target="../media/image70.png"/><Relationship Id="rId14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82.png"/><Relationship Id="rId3" Type="http://schemas.openxmlformats.org/officeDocument/2006/relationships/image" Target="../media/image630.png"/><Relationship Id="rId7" Type="http://schemas.openxmlformats.org/officeDocument/2006/relationships/image" Target="../media/image13.emf"/><Relationship Id="rId12" Type="http://schemas.openxmlformats.org/officeDocument/2006/relationships/image" Target="../media/image81.png"/><Relationship Id="rId17" Type="http://schemas.openxmlformats.org/officeDocument/2006/relationships/image" Target="../media/image8.tiff"/><Relationship Id="rId2" Type="http://schemas.openxmlformats.org/officeDocument/2006/relationships/image" Target="../media/image75.png"/><Relationship Id="rId16" Type="http://schemas.openxmlformats.org/officeDocument/2006/relationships/image" Target="../media/image6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11" Type="http://schemas.openxmlformats.org/officeDocument/2006/relationships/image" Target="../media/image80.png"/><Relationship Id="rId5" Type="http://schemas.openxmlformats.org/officeDocument/2006/relationships/image" Target="../media/image67.png"/><Relationship Id="rId15" Type="http://schemas.openxmlformats.org/officeDocument/2006/relationships/image" Target="../media/image65.png"/><Relationship Id="rId10" Type="http://schemas.openxmlformats.org/officeDocument/2006/relationships/image" Target="../media/image790.png"/><Relationship Id="rId4" Type="http://schemas.openxmlformats.org/officeDocument/2006/relationships/image" Target="../media/image64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5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10.png"/><Relationship Id="rId7" Type="http://schemas.openxmlformats.org/officeDocument/2006/relationships/image" Target="../media/image280.png"/><Relationship Id="rId12" Type="http://schemas.openxmlformats.org/officeDocument/2006/relationships/image" Target="../media/image33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0.png"/><Relationship Id="rId5" Type="http://schemas.openxmlformats.org/officeDocument/2006/relationships/image" Target="../media/image260.png"/><Relationship Id="rId10" Type="http://schemas.openxmlformats.org/officeDocument/2006/relationships/image" Target="../media/image310.png"/><Relationship Id="rId4" Type="http://schemas.openxmlformats.org/officeDocument/2006/relationships/image" Target="../media/image250.png"/><Relationship Id="rId9" Type="http://schemas.openxmlformats.org/officeDocument/2006/relationships/image" Target="../media/image3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5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3.png"/><Relationship Id="rId2" Type="http://schemas.openxmlformats.org/officeDocument/2006/relationships/image" Target="../media/image410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6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8048-937F-124C-AF94-9B0561DA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37352-261C-9945-B93D-F294D9FCD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theory of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965730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far, we focus on binary target function and binary error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Binary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Real-value target functions [”</a:t>
                </a:r>
                <a:r>
                  <a:rPr lang="en-US" b="1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”] and squared error?</a:t>
                </a:r>
              </a:p>
              <a:p>
                <a:endParaRPr lang="en-US" sz="200" dirty="0"/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368" y="4341289"/>
            <a:ext cx="2474976" cy="230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1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Real-value target functions [called ”</a:t>
                </a:r>
                <a:r>
                  <a:rPr lang="en-US" b="1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”] and squared error?</a:t>
                </a:r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Errors:</a:t>
                </a:r>
              </a:p>
              <a:p>
                <a:pPr lvl="1"/>
                <a:r>
                  <a:rPr lang="en-US" dirty="0"/>
                  <a:t>In-sample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Out-of-sample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Theory of generalization: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2326" b="-3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42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ABD5C-1019-5345-8640-4E79136C4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880"/>
                <a:ext cx="10890504" cy="667512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learned by some algorithm on the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We’ll make the dependency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explicit and write it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here.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[In VC theory, we consider the worst-case </a:t>
                </a:r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D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through the definition of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]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  <m:d>
                              <m:dPr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  <m:d>
                              <m:dPr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mr-I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ABD5C-1019-5345-8640-4E79136C4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880"/>
                <a:ext cx="10890504" cy="6675120"/>
              </a:xfrm>
              <a:blipFill>
                <a:blip r:embed="rId2"/>
                <a:stretch>
                  <a:fillRect l="-816" t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7671649" y="1716758"/>
                <a:ext cx="3099983" cy="92402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Define “expected” hypothesis</a:t>
                </a:r>
                <a:b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</a:br>
                <a:endParaRPr lang="en-US" sz="2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649" y="1716758"/>
                <a:ext cx="3099983" cy="92402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0" y="2663878"/>
            <a:ext cx="1121664" cy="3121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Finishing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Variance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Bias</m:t>
                        </m:r>
                        <m: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Variance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Bias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Bias-Variance Decomposition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377440"/>
            <a:ext cx="1121664" cy="3121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9150023" y="1436675"/>
                <a:ext cx="2590874" cy="16600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 random variable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 mean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:r>
                  <a:rPr lang="en-US" b="0" dirty="0">
                    <a:solidFill>
                      <a:schemeClr val="bg1"/>
                    </a:solidFill>
                  </a:rPr>
                  <a:t>Variance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i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23" y="1436675"/>
                <a:ext cx="2590874" cy="166009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F927EBB-4CDA-B243-BE41-11FF8416167A}"/>
                  </a:ext>
                </a:extLst>
              </p:cNvPr>
              <p:cNvSpPr/>
              <p:nvPr/>
            </p:nvSpPr>
            <p:spPr>
              <a:xfrm>
                <a:off x="9150022" y="201613"/>
                <a:ext cx="2265602" cy="7310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F927EBB-4CDA-B243-BE41-11FF84161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22" y="201613"/>
                <a:ext cx="2265602" cy="7310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36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This is a </a:t>
                </a:r>
                <a:r>
                  <a:rPr lang="en-US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conceptual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decomposition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Both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are unknown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We can’t really calculate bias and variance in practice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However, it provides a conceptual guideline in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30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Fitting a sine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sin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is drawn uniformly at random from </a:t>
                </a:r>
                <a:r>
                  <a:rPr lang="en-US" dirty="0">
                    <a:solidFill>
                      <a:schemeClr val="accent1"/>
                    </a:solidFill>
                  </a:rPr>
                  <a:t>[0,2]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Two hypothesis set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Assume our algorithm finds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with minimum in-sample error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662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41532" y="1632777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41532" y="1632777"/>
                <a:ext cx="3640455" cy="8239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3998976" y="160248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3998976" y="1602483"/>
                <a:ext cx="3643948" cy="8239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4977C4-9EA5-7440-882F-485CCB7627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8200" y="2272355"/>
            <a:ext cx="2537986" cy="218884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773BA7-A1D0-284F-84AC-93EAAF67F3E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3969382" y="2272355"/>
            <a:ext cx="2537986" cy="2188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73730-4C30-D14B-AB76-207E4D093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5596" y="2851692"/>
            <a:ext cx="4960417" cy="812061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2A150FC-0BB1-9C4E-A555-210A70FBA2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858511"/>
                <a:ext cx="10515600" cy="159105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 lnSpcReduction="1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Discussion:</a:t>
                </a: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b="0" dirty="0"/>
                  <a:t>, would you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? Why?</a:t>
                </a: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dirty="0"/>
                      <m:t>would</m:t>
                    </m:r>
                    <m:r>
                      <m:rPr>
                        <m:nor/>
                      </m:rPr>
                      <a:rPr lang="en-US" b="0" dirty="0"/>
                      <m:t> </m:t>
                    </m:r>
                    <m:r>
                      <m:rPr>
                        <m:nor/>
                      </m:rPr>
                      <a:rPr lang="en-US" b="0" dirty="0"/>
                      <m:t>you</m:t>
                    </m:r>
                    <m:r>
                      <m:rPr>
                        <m:nor/>
                      </m:rPr>
                      <a:rPr lang="en-US" b="0" dirty="0"/>
                      <m:t> </m:t>
                    </m:r>
                    <m:r>
                      <m:rPr>
                        <m:nor/>
                      </m:rPr>
                      <a:rPr lang="en-US" b="0" dirty="0"/>
                      <m:t>choose</m:t>
                    </m:r>
                    <m:r>
                      <m:rPr>
                        <m:nor/>
                      </m:rPr>
                      <a:rPr lang="en-US" b="0" dirty="0"/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en-US" b="0" dirty="0">
                        <a:solidFill>
                          <a:schemeClr val="accent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dirty="0"/>
                      <m:t>or</m:t>
                    </m:r>
                    <m:r>
                      <m:rPr>
                        <m:nor/>
                      </m:rPr>
                      <a:rPr lang="en-US" b="0" dirty="0"/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b="0" dirty="0"/>
                      <m:t>? </m:t>
                    </m:r>
                    <m:r>
                      <m:rPr>
                        <m:nor/>
                      </m:rPr>
                      <a:rPr lang="en-US" b="0" dirty="0"/>
                      <m:t>Why</m:t>
                    </m:r>
                    <m:r>
                      <m:rPr>
                        <m:nor/>
                      </m:rPr>
                      <a:rPr lang="en-US" b="0" dirty="0"/>
                      <m:t>?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What’s the change of biases/variances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b="0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=50.</m:t>
                    </m:r>
                  </m:oMath>
                </a14:m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2A150FC-0BB1-9C4E-A555-210A70FBA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58511"/>
                <a:ext cx="10515600" cy="1591057"/>
              </a:xfrm>
              <a:prstGeom prst="rect">
                <a:avLst/>
              </a:prstGeom>
              <a:blipFill>
                <a:blip r:embed="rId7"/>
                <a:stretch>
                  <a:fillRect l="-724" t="-396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E308C09-AEA8-E84E-9848-9A50269ED2B5}"/>
              </a:ext>
            </a:extLst>
          </p:cNvPr>
          <p:cNvSpPr txBox="1"/>
          <p:nvPr/>
        </p:nvSpPr>
        <p:spPr>
          <a:xfrm>
            <a:off x="86881" y="285169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N=2</a:t>
            </a:r>
          </a:p>
        </p:txBody>
      </p:sp>
    </p:spTree>
    <p:extLst>
      <p:ext uri="{BB962C8B-B14F-4D97-AF65-F5344CB8AC3E}">
        <p14:creationId xmlns:p14="http://schemas.microsoft.com/office/powerpoint/2010/main" val="240395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7120" y="1681163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7120" y="1681163"/>
                <a:ext cx="3640455" cy="8239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7711440" y="168116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7711440" y="1681163"/>
                <a:ext cx="3643948" cy="8239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4977C4-9EA5-7440-882F-485CCB7627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82525" y="2505075"/>
            <a:ext cx="4272313" cy="368458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773BA7-A1D0-284F-84AC-93EAAF67F3E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627637" y="2505075"/>
            <a:ext cx="4272313" cy="36845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ECE418-8E2A-5C4C-9B51-0E9EF18846C2}"/>
              </a:ext>
            </a:extLst>
          </p:cNvPr>
          <p:cNvSpPr txBox="1"/>
          <p:nvPr/>
        </p:nvSpPr>
        <p:spPr>
          <a:xfrm>
            <a:off x="209726" y="3978037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N=2</a:t>
            </a:r>
          </a:p>
        </p:txBody>
      </p:sp>
    </p:spTree>
    <p:extLst>
      <p:ext uri="{BB962C8B-B14F-4D97-AF65-F5344CB8AC3E}">
        <p14:creationId xmlns:p14="http://schemas.microsoft.com/office/powerpoint/2010/main" val="933045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7120" y="1681163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7120" y="1681163"/>
                <a:ext cx="3640455" cy="8239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7711440" y="168116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7711440" y="1681163"/>
                <a:ext cx="3643948" cy="8239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4AD6D0C-9EEE-7C4F-BD8F-B529B15703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82525" y="2505075"/>
            <a:ext cx="4272313" cy="368458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723FBF0-8BF8-2447-BF9A-D915C34063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627637" y="2505075"/>
            <a:ext cx="4272313" cy="3684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138623-C93F-4F44-9ECC-66863C8CB0B2}"/>
              </a:ext>
            </a:extLst>
          </p:cNvPr>
          <p:cNvSpPr txBox="1"/>
          <p:nvPr/>
        </p:nvSpPr>
        <p:spPr>
          <a:xfrm>
            <a:off x="209726" y="3978037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N=2</a:t>
            </a:r>
          </a:p>
        </p:txBody>
      </p:sp>
    </p:spTree>
    <p:extLst>
      <p:ext uri="{BB962C8B-B14F-4D97-AF65-F5344CB8AC3E}">
        <p14:creationId xmlns:p14="http://schemas.microsoft.com/office/powerpoint/2010/main" val="691335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7120" y="1473343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7120" y="1473343"/>
                <a:ext cx="3640455" cy="8239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7711440" y="147334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7711440" y="1473343"/>
                <a:ext cx="3643948" cy="8239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A7F5B91-C591-0648-A40B-9B8888C122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82525" y="1923182"/>
            <a:ext cx="4272313" cy="3684588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0F1626A-DD39-4E4D-8CC1-B6A268E51B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627637" y="1923182"/>
            <a:ext cx="4272313" cy="3684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25B826-BBAC-974A-8B61-85F1D7C6A142}"/>
                  </a:ext>
                </a:extLst>
              </p:cNvPr>
              <p:cNvSpPr/>
              <p:nvPr/>
            </p:nvSpPr>
            <p:spPr>
              <a:xfrm>
                <a:off x="3817506" y="3239220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625B826-BBAC-974A-8B61-85F1D7C6A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506" y="3239220"/>
                <a:ext cx="719682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542" t="-19737" r="-466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10923-ED8B-DC48-8361-0962B271A2F5}"/>
                  </a:ext>
                </a:extLst>
              </p:cNvPr>
              <p:cNvSpPr/>
              <p:nvPr/>
            </p:nvSpPr>
            <p:spPr>
              <a:xfrm>
                <a:off x="9533414" y="3700885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710923-ED8B-DC48-8361-0962B271A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414" y="3700885"/>
                <a:ext cx="719682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2542" t="-19737" r="-457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82A852-D83D-F54E-9775-191735975E7C}"/>
                  </a:ext>
                </a:extLst>
              </p:cNvPr>
              <p:cNvSpPr txBox="1"/>
              <p:nvPr/>
            </p:nvSpPr>
            <p:spPr>
              <a:xfrm>
                <a:off x="1809339" y="6074803"/>
                <a:ext cx="33779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≈0.25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D82A852-D83D-F54E-9775-191735975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339" y="6074803"/>
                <a:ext cx="337794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805" t="-143333" r="-1805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39C68C6-0D0D-C744-9132-D838DF54AF84}"/>
                  </a:ext>
                </a:extLst>
              </p:cNvPr>
              <p:cNvSpPr/>
              <p:nvPr/>
            </p:nvSpPr>
            <p:spPr>
              <a:xfrm>
                <a:off x="2503982" y="5634099"/>
                <a:ext cx="272745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≈0.50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39C68C6-0D0D-C744-9132-D838DF54AF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982" y="5634099"/>
                <a:ext cx="2727458" cy="461665"/>
              </a:xfrm>
              <a:prstGeom prst="rect">
                <a:avLst/>
              </a:prstGeom>
              <a:blipFill rotWithShape="0">
                <a:blip r:embed="rId9"/>
                <a:stretch>
                  <a:fillRect t="-102632" r="-447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DA657C-E16B-7A43-9C10-2F790799CB59}"/>
                  </a:ext>
                </a:extLst>
              </p:cNvPr>
              <p:cNvSpPr txBox="1"/>
              <p:nvPr/>
            </p:nvSpPr>
            <p:spPr>
              <a:xfrm>
                <a:off x="2362883" y="6449614"/>
                <a:ext cx="279355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≈0.75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DA657C-E16B-7A43-9C10-2F790799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83" y="6449614"/>
                <a:ext cx="279355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402" r="-283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16406B0-81D5-E34B-8802-5DEE80F5F6D4}"/>
                  </a:ext>
                </a:extLst>
              </p:cNvPr>
              <p:cNvSpPr/>
              <p:nvPr/>
            </p:nvSpPr>
            <p:spPr>
              <a:xfrm>
                <a:off x="7865385" y="5640438"/>
                <a:ext cx="270970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≈0.21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16406B0-81D5-E34B-8802-5DEE80F5F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385" y="5640438"/>
                <a:ext cx="2709705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225" t="-102632" r="-449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E75136-0974-3B40-8E31-5023F604CE6C}"/>
                  </a:ext>
                </a:extLst>
              </p:cNvPr>
              <p:cNvSpPr txBox="1"/>
              <p:nvPr/>
            </p:nvSpPr>
            <p:spPr>
              <a:xfrm>
                <a:off x="7174178" y="6078031"/>
                <a:ext cx="33488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≈1.74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75136-0974-3B40-8E31-5023F604C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178" y="6078031"/>
                <a:ext cx="3348801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2186" t="-140984" r="-2186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76C9AA1-AA2D-7C48-9913-904E2B027BCF}"/>
                  </a:ext>
                </a:extLst>
              </p:cNvPr>
              <p:cNvSpPr txBox="1"/>
              <p:nvPr/>
            </p:nvSpPr>
            <p:spPr>
              <a:xfrm>
                <a:off x="7711440" y="6449614"/>
                <a:ext cx="28115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≈1.95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76C9AA1-AA2D-7C48-9913-904E2B0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440" y="6449614"/>
                <a:ext cx="2811539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169" r="-260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EA4B841-6D52-FF4F-84D7-FD4C184256E4}"/>
              </a:ext>
            </a:extLst>
          </p:cNvPr>
          <p:cNvSpPr txBox="1"/>
          <p:nvPr/>
        </p:nvSpPr>
        <p:spPr>
          <a:xfrm>
            <a:off x="209726" y="3978037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N=2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C7BE31C-F6B7-514A-8313-B802FC6289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11440" y="19865"/>
            <a:ext cx="4304050" cy="7046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265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3" grpId="0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if we increase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to 5?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7120" y="1473343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7120" y="1473343"/>
                <a:ext cx="3640455" cy="823912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7711440" y="147334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latin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7711440" y="1473343"/>
                <a:ext cx="3643948" cy="823912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25B826-BBAC-974A-8B61-85F1D7C6A142}"/>
                  </a:ext>
                </a:extLst>
              </p:cNvPr>
              <p:cNvSpPr/>
              <p:nvPr/>
            </p:nvSpPr>
            <p:spPr>
              <a:xfrm>
                <a:off x="3817506" y="3239220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625B826-BBAC-974A-8B61-85F1D7C6A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506" y="3239220"/>
                <a:ext cx="719682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542" t="-19737" r="-466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10923-ED8B-DC48-8361-0962B271A2F5}"/>
                  </a:ext>
                </a:extLst>
              </p:cNvPr>
              <p:cNvSpPr/>
              <p:nvPr/>
            </p:nvSpPr>
            <p:spPr>
              <a:xfrm>
                <a:off x="9533414" y="3700885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710923-ED8B-DC48-8361-0962B271A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414" y="3700885"/>
                <a:ext cx="719682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542" t="-19737" r="-457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AF4B35C1-DC66-4C49-8F2D-1767BCCD49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1362153" y="1923182"/>
            <a:ext cx="4272313" cy="3684588"/>
          </a:xfrm>
          <a:prstGeom prst="rect">
            <a:avLst/>
          </a:prstGeom>
        </p:spPr>
      </p:pic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BDC58287-AF09-AF47-977E-D4DE4B98277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8"/>
          <a:stretch>
            <a:fillRect/>
          </a:stretch>
        </p:blipFill>
        <p:spPr>
          <a:xfrm>
            <a:off x="6629433" y="1949511"/>
            <a:ext cx="4272313" cy="3684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D82A852-D83D-F54E-9775-191735975E7C}"/>
                  </a:ext>
                </a:extLst>
              </p:cNvPr>
              <p:cNvSpPr txBox="1"/>
              <p:nvPr/>
            </p:nvSpPr>
            <p:spPr>
              <a:xfrm>
                <a:off x="1867185" y="6074803"/>
                <a:ext cx="33779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≈0.10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D82A852-D83D-F54E-9775-191735975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185" y="6074803"/>
                <a:ext cx="3377943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625" t="-143333" r="-1805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39C68C6-0D0D-C744-9132-D838DF54AF84}"/>
                  </a:ext>
                </a:extLst>
              </p:cNvPr>
              <p:cNvSpPr/>
              <p:nvPr/>
            </p:nvSpPr>
            <p:spPr>
              <a:xfrm>
                <a:off x="2561828" y="5634099"/>
                <a:ext cx="272745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≈0.50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39C68C6-0D0D-C744-9132-D838DF54AF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828" y="5634099"/>
                <a:ext cx="2727458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02632" r="-223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BDA657C-E16B-7A43-9C10-2F790799CB59}"/>
                  </a:ext>
                </a:extLst>
              </p:cNvPr>
              <p:cNvSpPr txBox="1"/>
              <p:nvPr/>
            </p:nvSpPr>
            <p:spPr>
              <a:xfrm>
                <a:off x="2420729" y="6449614"/>
                <a:ext cx="279355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≈0.60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DA657C-E16B-7A43-9C10-2F790799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729" y="6449614"/>
                <a:ext cx="2793554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402" r="-2838" b="-245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16406B0-81D5-E34B-8802-5DEE80F5F6D4}"/>
                  </a:ext>
                </a:extLst>
              </p:cNvPr>
              <p:cNvSpPr/>
              <p:nvPr/>
            </p:nvSpPr>
            <p:spPr>
              <a:xfrm>
                <a:off x="7865385" y="5634959"/>
                <a:ext cx="270970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≈0.21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16406B0-81D5-E34B-8802-5DEE80F5F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385" y="5634959"/>
                <a:ext cx="2709705" cy="461665"/>
              </a:xfrm>
              <a:prstGeom prst="rect">
                <a:avLst/>
              </a:prstGeom>
              <a:blipFill rotWithShape="0">
                <a:blip r:embed="rId12"/>
                <a:stretch>
                  <a:fillRect l="-225" t="-102632" r="-449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E75136-0974-3B40-8E31-5023F604CE6C}"/>
                  </a:ext>
                </a:extLst>
              </p:cNvPr>
              <p:cNvSpPr txBox="1"/>
              <p:nvPr/>
            </p:nvSpPr>
            <p:spPr>
              <a:xfrm>
                <a:off x="7174178" y="6072552"/>
                <a:ext cx="33488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≈0.21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75136-0974-3B40-8E31-5023F604C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178" y="6072552"/>
                <a:ext cx="3348802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186" t="-140984" r="-2186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76C9AA1-AA2D-7C48-9913-904E2B027BCF}"/>
                  </a:ext>
                </a:extLst>
              </p:cNvPr>
              <p:cNvSpPr txBox="1"/>
              <p:nvPr/>
            </p:nvSpPr>
            <p:spPr>
              <a:xfrm>
                <a:off x="7711440" y="6444135"/>
                <a:ext cx="28115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≈0.42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76C9AA1-AA2D-7C48-9913-904E2B0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440" y="6444135"/>
                <a:ext cx="2811539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2169" r="-2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07962B1-B19B-2D4F-883D-0C0338D51FE0}"/>
                  </a:ext>
                </a:extLst>
              </p:cNvPr>
              <p:cNvSpPr/>
              <p:nvPr/>
            </p:nvSpPr>
            <p:spPr>
              <a:xfrm>
                <a:off x="3969906" y="3391620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07962B1-B19B-2D4F-883D-0C0338D51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06" y="3391620"/>
                <a:ext cx="719682" cy="461665"/>
              </a:xfrm>
              <a:prstGeom prst="rect">
                <a:avLst/>
              </a:prstGeom>
              <a:blipFill>
                <a:blip r:embed="rId15"/>
                <a:stretch>
                  <a:fillRect l="-1754" t="-18919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6493C9-ED66-DA41-B071-827E365E9266}"/>
                  </a:ext>
                </a:extLst>
              </p:cNvPr>
              <p:cNvSpPr/>
              <p:nvPr/>
            </p:nvSpPr>
            <p:spPr>
              <a:xfrm>
                <a:off x="9685814" y="3853285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6493C9-ED66-DA41-B071-827E365E9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814" y="3853285"/>
                <a:ext cx="719682" cy="461665"/>
              </a:xfrm>
              <a:prstGeom prst="rect">
                <a:avLst/>
              </a:prstGeom>
              <a:blipFill>
                <a:blip r:embed="rId16"/>
                <a:stretch>
                  <a:fillRect l="-1754" t="-18421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FFC9FD34-C815-6E4C-B0DB-2556052BE1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83152" y="206987"/>
            <a:ext cx="4304050" cy="7046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18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Increasing the number of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Biases roughly stay the same</a:t>
                </a:r>
              </a:p>
              <a:p>
                <a:pPr lvl="1"/>
                <a:r>
                  <a:rPr lang="en-US" dirty="0"/>
                  <a:t>Variances decrease</a:t>
                </a:r>
              </a:p>
              <a:p>
                <a:pPr lvl="1"/>
                <a:r>
                  <a:rPr lang="en-US" dirty="0"/>
                  <a:t>Expected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decreases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9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Increasing the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Bias goes down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(more likely to approximate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Variance goes up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(The stability of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worse) 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45EE1A1-11F9-1F4D-9BF2-9DFCFAEBA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911" y="4508073"/>
            <a:ext cx="6297494" cy="224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5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This is a </a:t>
                </a:r>
                <a:r>
                  <a:rPr lang="en-US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conceptual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decomposition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Both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are unknown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We can’t really calculate bias and variance for practical problems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However, it provides a conceptual guidelines in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66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6076F-CAE5-7D47-AED7-3D0327529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98A6-19FD-B342-A32D-898830A2C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talk about this in details in the 2</a:t>
            </a:r>
            <a:r>
              <a:rPr lang="en-US" baseline="30000" dirty="0"/>
              <a:t>nd</a:t>
            </a:r>
            <a:r>
              <a:rPr lang="en-US" dirty="0"/>
              <a:t> half of the semester</a:t>
            </a:r>
          </a:p>
          <a:p>
            <a:r>
              <a:rPr lang="en-US" dirty="0"/>
              <a:t>Decision tree</a:t>
            </a:r>
          </a:p>
          <a:p>
            <a:pPr lvl="1"/>
            <a:r>
              <a:rPr lang="en-US" dirty="0"/>
              <a:t>A low bias but high variance hypothesis set</a:t>
            </a:r>
          </a:p>
          <a:p>
            <a:pPr lvl="1"/>
            <a:r>
              <a:rPr lang="en-US" dirty="0"/>
              <a:t>Practical performance is not ideal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Random forest</a:t>
            </a:r>
          </a:p>
          <a:p>
            <a:pPr lvl="1"/>
            <a:r>
              <a:rPr lang="en-US" dirty="0"/>
              <a:t>Trying to reduce the variance while not sacrificing bias</a:t>
            </a:r>
          </a:p>
          <a:p>
            <a:pPr lvl="1"/>
            <a:r>
              <a:rPr lang="en-US" dirty="0"/>
              <a:t>Idea: Generate many trees randomly and average them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374D5-F43E-454C-A5F5-AF61806F1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154" y="2358515"/>
            <a:ext cx="4895246" cy="275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0B8D-958F-1641-BAA0-CA0E2B4D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Theories of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C131-8F53-EF48-BFA3-E75F52594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VC Generalization Bound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Bias-Variance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1EEC05-3E6E-DB48-9231-A731D5CD5851}"/>
                  </a:ext>
                </a:extLst>
              </p:cNvPr>
              <p:cNvSpPr/>
              <p:nvPr/>
            </p:nvSpPr>
            <p:spPr>
              <a:xfrm>
                <a:off x="838200" y="2524212"/>
                <a:ext cx="5541069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1EEC05-3E6E-DB48-9231-A731D5CD5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24212"/>
                <a:ext cx="5541069" cy="9221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3267EA-713F-4D46-BF8C-A443923C7B93}"/>
                  </a:ext>
                </a:extLst>
              </p:cNvPr>
              <p:cNvSpPr/>
              <p:nvPr/>
            </p:nvSpPr>
            <p:spPr>
              <a:xfrm>
                <a:off x="1488753" y="4571441"/>
                <a:ext cx="9781032" cy="914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3267EA-713F-4D46-BF8C-A443923C7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753" y="4571441"/>
                <a:ext cx="9781032" cy="914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560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4B97AE-0AE8-4B47-BCB1-FEEE815AB9B2}"/>
              </a:ext>
            </a:extLst>
          </p:cNvPr>
          <p:cNvSpPr/>
          <p:nvPr/>
        </p:nvSpPr>
        <p:spPr>
          <a:xfrm>
            <a:off x="1133856" y="3035808"/>
            <a:ext cx="4401312" cy="2145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57F507-E04B-DC44-94E4-26A6E13BB961}"/>
              </a:ext>
            </a:extLst>
          </p:cNvPr>
          <p:cNvSpPr/>
          <p:nvPr/>
        </p:nvSpPr>
        <p:spPr>
          <a:xfrm>
            <a:off x="6377121" y="2429256"/>
            <a:ext cx="4401312" cy="3118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28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689787-2FA4-9C44-BD85-1339F898A58D}"/>
              </a:ext>
            </a:extLst>
          </p:cNvPr>
          <p:cNvSpPr/>
          <p:nvPr/>
        </p:nvSpPr>
        <p:spPr>
          <a:xfrm>
            <a:off x="6377121" y="2429256"/>
            <a:ext cx="4401312" cy="3118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85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72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96698-191B-4C47-B7DC-06CC5195C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355"/>
            <a:ext cx="10515600" cy="1325563"/>
          </a:xfrm>
        </p:spPr>
        <p:txBody>
          <a:bodyPr/>
          <a:lstStyle/>
          <a:p>
            <a:r>
              <a:rPr lang="en-US" dirty="0"/>
              <a:t>Theory of 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7D0-D01A-3747-94C0-7EAAC65ACC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7"/>
                <a:ext cx="10515600" cy="508750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Learning from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set: learn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sz="21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2100" i="1" dirty="0">
                    <a:latin typeface="Cambria Math" panose="02040503050406030204" pitchFamily="18" charset="0"/>
                  </a:rPr>
                </a:br>
                <a:r>
                  <a:rPr lang="en-US" sz="21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dirty="0"/>
                      <m:t>With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m:rPr>
                        <m:nor/>
                      </m:rPr>
                      <a:rPr lang="en-US" sz="2600" dirty="0"/>
                      <m:t>prob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6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sz="1800" dirty="0"/>
              </a:p>
              <a:p>
                <a:r>
                  <a:rPr lang="en-US" dirty="0"/>
                  <a:t>What </a:t>
                </a:r>
                <a:r>
                  <a:rPr lang="en-US" dirty="0">
                    <a:solidFill>
                      <a:schemeClr val="tx1"/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VC Generalization Bound</a:t>
                </a:r>
                <a:br>
                  <a:rPr lang="en-US" sz="1300" dirty="0"/>
                </a:br>
                <a:br>
                  <a:rPr lang="en-US" sz="1300" dirty="0"/>
                </a:br>
                <a:r>
                  <a:rPr lang="en-US" sz="1300" dirty="0"/>
                  <a:t>	</a:t>
                </a:r>
                <a:r>
                  <a:rPr lang="en-US" dirty="0"/>
                  <a:t>With prob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7D0-D01A-3747-94C0-7EAAC65ACC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7"/>
                <a:ext cx="10515600" cy="5087501"/>
              </a:xfrm>
              <a:blipFill>
                <a:blip r:embed="rId2"/>
                <a:stretch>
                  <a:fillRect l="-965" t="-3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A21E707-AD45-F54D-8A59-54725B83E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954" y="3498921"/>
            <a:ext cx="4489751" cy="17389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50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26E04E-2435-5D4C-B84E-26DA2573E1D9}"/>
              </a:ext>
            </a:extLst>
          </p:cNvPr>
          <p:cNvSpPr/>
          <p:nvPr/>
        </p:nvSpPr>
        <p:spPr>
          <a:xfrm>
            <a:off x="1249680" y="2341891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C8D73-8E21-2B47-9AF8-335CA6473D00}"/>
              </a:ext>
            </a:extLst>
          </p:cNvPr>
          <p:cNvSpPr/>
          <p:nvPr/>
        </p:nvSpPr>
        <p:spPr>
          <a:xfrm>
            <a:off x="6297168" y="2347987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83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2A2A6E-B24B-F34C-BFFB-87EE896DED82}"/>
              </a:ext>
            </a:extLst>
          </p:cNvPr>
          <p:cNvSpPr/>
          <p:nvPr/>
        </p:nvSpPr>
        <p:spPr>
          <a:xfrm>
            <a:off x="6297168" y="2347987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21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74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6459982" y="3429000"/>
            <a:ext cx="2742075" cy="518886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8545887" y="2719648"/>
            <a:ext cx="252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</a:rPr>
              <a:t>Our focus so far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65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945178" y="3242868"/>
            <a:ext cx="4673336" cy="341918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6849673" y="5535419"/>
            <a:ext cx="4266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Let’s spend some time here</a:t>
            </a:r>
          </a:p>
        </p:txBody>
      </p:sp>
    </p:spTree>
    <p:extLst>
      <p:ext uri="{BB962C8B-B14F-4D97-AF65-F5344CB8AC3E}">
        <p14:creationId xmlns:p14="http://schemas.microsoft.com/office/powerpoint/2010/main" val="70528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12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/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Linear models: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Simple models =&gt; Good generalization error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Reminder: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We will </a:t>
                </a:r>
                <a:r>
                  <a:rPr lang="en-US" b="1" dirty="0">
                    <a:solidFill>
                      <a:schemeClr val="tx1"/>
                    </a:solidFill>
                  </a:rPr>
                  <a:t>interchangeably 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to represent a hypothesis in linear models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9881697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9881697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111111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111111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205405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205405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313889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313889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B5BB0C-C85B-A04B-8BA2-2928FE6C18CB}"/>
              </a:ext>
            </a:extLst>
          </p:cNvPr>
          <p:cNvCxnSpPr>
            <a:cxnSpLocks/>
          </p:cNvCxnSpPr>
          <p:nvPr/>
        </p:nvCxnSpPr>
        <p:spPr>
          <a:xfrm>
            <a:off x="9570720" y="4164157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C660AD-E0B2-844E-AFBE-4A0E896714AE}"/>
              </a:ext>
            </a:extLst>
          </p:cNvPr>
          <p:cNvSpPr txBox="1"/>
          <p:nvPr/>
        </p:nvSpPr>
        <p:spPr>
          <a:xfrm>
            <a:off x="12496800" y="1341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4AB0E-C842-AD42-8630-1B1BB9BFC8A3}"/>
              </a:ext>
            </a:extLst>
          </p:cNvPr>
          <p:cNvSpPr txBox="1"/>
          <p:nvPr/>
        </p:nvSpPr>
        <p:spPr>
          <a:xfrm>
            <a:off x="9991344" y="2440893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Credit Card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1DB0F-807D-664C-A810-C4E2DF2E1C9F}"/>
              </a:ext>
            </a:extLst>
          </p:cNvPr>
          <p:cNvSpPr txBox="1"/>
          <p:nvPr/>
        </p:nvSpPr>
        <p:spPr>
          <a:xfrm>
            <a:off x="9991344" y="2893829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 or not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50F7C-C27D-6148-B8C3-85452D737005}"/>
              </a:ext>
            </a:extLst>
          </p:cNvPr>
          <p:cNvSpPr txBox="1"/>
          <p:nvPr/>
        </p:nvSpPr>
        <p:spPr>
          <a:xfrm>
            <a:off x="9991344" y="3366576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DBF17-B57F-D54A-A1EC-7C69AADF9263}"/>
              </a:ext>
            </a:extLst>
          </p:cNvPr>
          <p:cNvSpPr txBox="1"/>
          <p:nvPr/>
        </p:nvSpPr>
        <p:spPr>
          <a:xfrm>
            <a:off x="9991343" y="3803520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default</a:t>
            </a:r>
          </a:p>
        </p:txBody>
      </p:sp>
    </p:spTree>
    <p:extLst>
      <p:ext uri="{BB962C8B-B14F-4D97-AF65-F5344CB8AC3E}">
        <p14:creationId xmlns:p14="http://schemas.microsoft.com/office/powerpoint/2010/main" val="285874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6B2E-DE13-E44A-890E-AEA8B44D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Goal of the algorithm: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that minimizes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2400" dirty="0">
                    <a:solidFill>
                      <a:schemeClr val="accent1"/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Common algorithms: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Works well when the model is simple (generalization error is small)</a:t>
                </a:r>
              </a:p>
              <a:p>
                <a:pPr lvl="2"/>
                <a:r>
                  <a:rPr lang="en-US" dirty="0"/>
                  <a:t>Will focus on this in the discussion of linear models</a:t>
                </a:r>
              </a:p>
              <a:p>
                <a:pPr lvl="2"/>
                <a:endParaRPr lang="en-US" sz="600" dirty="0"/>
              </a:p>
              <a:p>
                <a:pPr lvl="2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penalty for complex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Will discuss this when we get to LFD Section 4</a:t>
                </a:r>
              </a:p>
              <a:p>
                <a:pPr lvl="2"/>
                <a:endParaRPr lang="en-US" sz="2400" dirty="0">
                  <a:solidFill>
                    <a:srgbClr val="C00000"/>
                  </a:solidFill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Optimization</a:t>
                </a:r>
                <a:r>
                  <a:rPr lang="en-US" sz="2400" dirty="0"/>
                  <a:t> is a key component in machine learning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/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VC Bound: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  <a:blipFill>
                <a:blip r:embed="rId3"/>
                <a:stretch>
                  <a:fillRect l="-1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8D18257-A3AD-274F-9BFC-E9FE223849E0}"/>
              </a:ext>
            </a:extLst>
          </p:cNvPr>
          <p:cNvGrpSpPr/>
          <p:nvPr/>
        </p:nvGrpSpPr>
        <p:grpSpPr>
          <a:xfrm>
            <a:off x="8647237" y="131012"/>
            <a:ext cx="3453579" cy="2572916"/>
            <a:chOff x="1195603" y="0"/>
            <a:chExt cx="9205369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4BC5DC-20D2-F544-90AF-788DE0D1A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5603" y="0"/>
              <a:ext cx="9205369" cy="6858000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D881507-7EE9-584E-BF90-F82BED9D66D8}"/>
                </a:ext>
              </a:extLst>
            </p:cNvPr>
            <p:cNvSpPr/>
            <p:nvPr/>
          </p:nvSpPr>
          <p:spPr>
            <a:xfrm>
              <a:off x="1945178" y="3242868"/>
              <a:ext cx="4673336" cy="3419189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50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EB04-D909-2844-ACF4-4E09AE88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550F2-C317-F348-8A97-3E921F167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02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503F-3B44-BA46-A373-F64E27CD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</p:spPr>
        <p:txBody>
          <a:bodyPr>
            <a:normAutofit/>
          </a:bodyPr>
          <a:lstStyle/>
          <a:p>
            <a:r>
              <a:rPr lang="en-US" dirty="0"/>
              <a:t>Linear Classification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Property</a:t>
                </a:r>
              </a:p>
              <a:p>
                <a:pPr lvl="1"/>
                <a:r>
                  <a:rPr lang="en-US" dirty="0"/>
                  <a:t>Simple model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(Fact: the VC dimension of d-dim perceptron is d+1)</a:t>
                </a:r>
              </a:p>
              <a:p>
                <a:pPr lvl="1"/>
                <a:r>
                  <a:rPr lang="en-US" dirty="0"/>
                  <a:t>Good generalization error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When data is linearly separable</a:t>
                </a:r>
              </a:p>
              <a:p>
                <a:pPr lvl="1"/>
                <a:r>
                  <a:rPr lang="en-US" dirty="0"/>
                  <a:t>Run PLA </a:t>
                </a:r>
                <a:br>
                  <a:rPr lang="en-US" dirty="0"/>
                </a:b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BDD994-B850-C44E-B1C5-754209C38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974" y="1580959"/>
            <a:ext cx="1703274" cy="17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Bounding Growth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More definitions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pPr lvl="1"/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2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535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1DCF4-F161-C545-BD1F-A9B0450D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521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Generally a hard problem</a:t>
                </a:r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a NP-hard problem</a:t>
                </a:r>
              </a:p>
              <a:p>
                <a:pPr lvl="1"/>
                <a:r>
                  <a:rPr lang="en-US" dirty="0"/>
                  <a:t>Reason: binary error is discrete and hard to optimize</a:t>
                </a:r>
              </a:p>
              <a:p>
                <a:endParaRPr lang="en-US" dirty="0"/>
              </a:p>
              <a:p>
                <a:r>
                  <a:rPr lang="en-US" dirty="0"/>
                  <a:t>Alternative approaches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pPr lvl="2"/>
                <a:r>
                  <a:rPr lang="en-US" dirty="0"/>
                  <a:t>Run PLA for a finite pre-determined </a:t>
                </a:r>
                <a:r>
                  <a:rPr lang="en-US" dirty="0">
                    <a:solidFill>
                      <a:schemeClr val="accent1"/>
                    </a:solidFill>
                  </a:rPr>
                  <a:t>T </a:t>
                </a:r>
                <a:r>
                  <a:rPr lang="en-US" dirty="0"/>
                  <a:t>rounds</a:t>
                </a:r>
              </a:p>
              <a:p>
                <a:pPr lvl="2"/>
                <a:r>
                  <a:rPr lang="en-US" dirty="0"/>
                  <a:t>Keep track of the best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/>
                  <a:t>Engineering the features to make data closer to be separable</a:t>
                </a:r>
              </a:p>
              <a:p>
                <a:pPr lvl="2"/>
                <a:r>
                  <a:rPr lang="en-US" dirty="0"/>
                  <a:t>Feature engineering (requiring domain knowledge, e.g., see LFD Example 3.1 and next slide)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Non-linear transformation (will discuss this in later lectures)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Changing the problem formulation (will discuss this in later lectures)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Example: Support vector machines in 2</a:t>
                </a:r>
                <a:r>
                  <a:rPr lang="en-US" baseline="30000" dirty="0">
                    <a:solidFill>
                      <a:schemeClr val="bg1">
                        <a:lumMod val="75000"/>
                      </a:schemeClr>
                    </a:solidFill>
                  </a:rPr>
                  <a:t>nd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half of the semester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5213"/>
              </a:xfrm>
              <a:blipFill>
                <a:blip r:embed="rId2"/>
                <a:stretch>
                  <a:fillRect l="-894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719798-246F-834A-8EDE-6CB9927B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870" y="216279"/>
            <a:ext cx="1818436" cy="183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8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DD9E-DD38-C84D-B93F-3F1E1E13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on Feature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Task: Classify handwritten digits of 1 and 5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Linearly separable?</a:t>
                </a:r>
              </a:p>
              <a:p>
                <a:pPr lvl="1"/>
                <a:r>
                  <a:rPr lang="en-US" dirty="0"/>
                  <a:t>What are the features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lvl="2"/>
                <a:r>
                  <a:rPr lang="en-US" dirty="0"/>
                  <a:t>Each pixel as a feature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(deep learning approach. requires data)</a:t>
                </a:r>
              </a:p>
              <a:p>
                <a:pPr lvl="2"/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intensity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symmtry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Feature engineering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is a practical issue in applied ML but not the focus of this course (requires domain knowledge).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  <a:blipFill>
                <a:blip r:embed="rId2"/>
                <a:stretch>
                  <a:fillRect l="-1086" t="-3158" b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E591F5-6227-6B44-B601-FB4DBA9AE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838" y="1681235"/>
            <a:ext cx="1009650" cy="991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27251-8990-FE4B-B768-0310D1575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629" y="1658495"/>
            <a:ext cx="1009650" cy="1036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D25DC-FAAB-2545-B399-E1D0A098E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874" y="4420646"/>
            <a:ext cx="3337516" cy="179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0591001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0591001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108582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5D8991-78C8-3942-916E-1D1AB59F3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32" y="1316004"/>
            <a:ext cx="4567468" cy="19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8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0F31-D0AA-2A4B-B2E6-DC5A3581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/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element of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  <a:blipFill>
                <a:blip r:embed="rId3"/>
                <a:stretch>
                  <a:fillRect r="-253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E21320-821F-8A4F-9CC2-8FF1BE3E26C1}"/>
              </a:ext>
            </a:extLst>
          </p:cNvPr>
          <p:cNvCxnSpPr>
            <a:cxnSpLocks/>
          </p:cNvCxnSpPr>
          <p:nvPr/>
        </p:nvCxnSpPr>
        <p:spPr>
          <a:xfrm>
            <a:off x="6753100" y="3537938"/>
            <a:ext cx="1241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60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F43C-50E0-5642-AF8B-586F6BFD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Rewriting the In-Sample Error In Matrix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/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blipFill>
                <a:blip r:embed="rId2"/>
                <a:stretch>
                  <a:fillRect t="-113095" b="-17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/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blipFill>
                <a:blip r:embed="rId3"/>
                <a:stretch>
                  <a:fillRect l="-14163" t="-114458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/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blipFill>
                <a:blip r:embed="rId4"/>
                <a:stretch>
                  <a:fillRect l="-1198" t="-1786" r="-11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/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blipFill>
                <a:blip r:embed="rId5"/>
                <a:stretch>
                  <a:fillRect l="-1992" r="-3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/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blipFill>
                <a:blip r:embed="rId6"/>
                <a:stretch>
                  <a:fillRect l="-135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/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/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blipFill>
                <a:blip r:embed="rId8"/>
                <a:stretch>
                  <a:fillRect l="-641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77F047-5B72-0C4F-BFD9-C8A28D690BB1}"/>
              </a:ext>
            </a:extLst>
          </p:cNvPr>
          <p:cNvCxnSpPr/>
          <p:nvPr/>
        </p:nvCxnSpPr>
        <p:spPr>
          <a:xfrm>
            <a:off x="4968345" y="5129660"/>
            <a:ext cx="7569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/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algn="ctr"/>
                <a:endParaRPr lang="en-US" sz="1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  <a:blipFill>
                <a:blip r:embed="rId9"/>
                <a:stretch>
                  <a:fillRect b="-5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/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;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/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/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72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Think about what you’ll do for one-dimensional case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Derivations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==&gt;</a:t>
                </a:r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907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/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19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Two cases: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invertible </a:t>
                </a:r>
                <a:r>
                  <a:rPr lang="en-US" dirty="0"/>
                  <a:t>(When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most of the time, it is invertible)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not invertible</a:t>
                </a:r>
              </a:p>
              <a:p>
                <a:pPr lvl="2"/>
                <a:r>
                  <a:rPr lang="en-US" sz="2400" dirty="0"/>
                  <a:t>Requires special handling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(See LFD Problem 3.15 for an example)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practice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pseudo-inverse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0" i="0" dirty="0" smtClean="0"/>
                          <m:t>Wh</m:t>
                        </m:r>
                        <m:r>
                          <m:rPr>
                            <m:nor/>
                          </m:rPr>
                          <a:rPr lang="en-US" sz="2400" dirty="0"/>
                          <m:t>en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is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</a:rPr>
                          <m:t>invertible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</m:oMath>
                </a14:m>
                <a:r>
                  <a:rPr lang="en-US" sz="2400" dirty="0"/>
                  <a:t>is not invertible, “handle” it appropriately (usually done in the library for you)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Linear regression algorithm (a single step algorithm):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2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  <a:blipFill>
                <a:blip r:embed="rId2"/>
                <a:stretch>
                  <a:fillRect l="-844" t="-2072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1BF21B2-F3AF-F240-8FC0-4ABEE9DDA230}"/>
              </a:ext>
            </a:extLst>
          </p:cNvPr>
          <p:cNvSpPr/>
          <p:nvPr/>
        </p:nvSpPr>
        <p:spPr>
          <a:xfrm>
            <a:off x="1171575" y="5829300"/>
            <a:ext cx="7200900" cy="9799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7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00ADA-4B74-9141-B32B-154F4E1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“Algorithm”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Input: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pseudo-inverse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i="1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invertible)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Output: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92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5F8C-2F58-B04F-A8A1-A57555EF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</p:spPr>
            <p:txBody>
              <a:bodyPr/>
              <a:lstStyle/>
              <a:p>
                <a:r>
                  <a:rPr lang="en-US" dirty="0"/>
                  <a:t>What happens in 0-dimensional model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What’s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  <a:blipFill>
                <a:blip r:embed="rId2"/>
                <a:stretch>
                  <a:fillRect l="-1867" t="-5970" r="-207" b="-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EF4237-2638-C942-B52F-AACB8929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89049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6705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0D0C-2DDC-2849-B49F-B1EB5415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4B6A87C2-6E3F-C043-B88B-18A1DB67CC1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62615008"/>
                  </p:ext>
                </p:extLst>
              </p:nvPr>
            </p:nvGraphicFramePr>
            <p:xfrm>
              <a:off x="309414" y="1690688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4B6A87C2-6E3F-C043-B88B-18A1DB67CC1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62615008"/>
                  </p:ext>
                </p:extLst>
              </p:nvPr>
            </p:nvGraphicFramePr>
            <p:xfrm>
              <a:off x="309414" y="1690688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53293" t="-111111" r="-92814" b="-3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3293" t="-205405" r="-92814" b="-21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387" t="-313889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3293" t="-413889" r="-92814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988AEB-75BA-BA45-954C-580D8C65CE3D}"/>
                  </a:ext>
                </a:extLst>
              </p:cNvPr>
              <p:cNvSpPr/>
              <p:nvPr/>
            </p:nvSpPr>
            <p:spPr>
              <a:xfrm>
                <a:off x="4999829" y="1258756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988AEB-75BA-BA45-954C-580D8C65C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829" y="1258756"/>
                <a:ext cx="96205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8DECADC-D464-DA44-B6B7-DD8468D4D473}"/>
              </a:ext>
            </a:extLst>
          </p:cNvPr>
          <p:cNvGrpSpPr/>
          <p:nvPr/>
        </p:nvGrpSpPr>
        <p:grpSpPr>
          <a:xfrm>
            <a:off x="79720" y="5410185"/>
            <a:ext cx="3830520" cy="1082690"/>
            <a:chOff x="1921935" y="3064933"/>
            <a:chExt cx="7315200" cy="23627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849284-E0BE-2D46-9DA2-381DE2442D5B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773049"/>
              <a:chOff x="3869268" y="4141358"/>
              <a:chExt cx="7315200" cy="773049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D63E025E-CD41-6C45-BAB7-4822FE0A9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5153F1F-D858-994D-BA09-859DA6DB1F46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C4A151A-B99F-824E-B711-2C20F6191B83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A36082C-5DDF-7642-B08D-F14BF2199AB9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4188BD2-99B6-3247-AEE2-7942DEDDB13A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2684196-6198-CD42-A756-C2FC9E42D2DE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5F59B3A-E77F-FC40-B1EA-65AB437EF79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A6B061-0307-5349-A7E5-CC5D8445689D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7" cy="503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…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404D46A-1427-8344-B491-77023643FABE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DEAC05D-907C-284C-B939-62438AFC3DE0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FE74455-F218-FA4A-AF93-BCA3C73A73CA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3E40A2A-C547-AF40-BAB4-3F8B97A5019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8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3E40A2A-C547-AF40-BAB4-3F8B97A501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8" y="4410665"/>
                    <a:ext cx="389467" cy="50374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0A78D3E-1A8D-C04E-976F-AA224CC9A1C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0A78D3E-1A8D-C04E-976F-AA224CC9A1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5"/>
                    <a:ext cx="389467" cy="50374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099C2F-0FE3-314A-B4AA-D112F025FBFE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099C2F-0FE3-314A-B4AA-D112F025FB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5"/>
                    <a:ext cx="389467" cy="50374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194B9E6-EE59-7A4B-81C1-E3355124BAC2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2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194B9E6-EE59-7A4B-81C1-E3355124BA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2"/>
                    <a:ext cx="389467" cy="50374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B9AE1AC-28A8-FE4C-A4B1-B831E7F80B3D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B9AE1AC-28A8-FE4C-A4B1-B831E7F80B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5"/>
                    <a:ext cx="389467" cy="50374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8926B6-F109-074B-AD2C-A49808F3010B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8926B6-F109-074B-AD2C-A49808F301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5"/>
                    <a:ext cx="389467" cy="50374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66F0BAE-2D60-3E44-A805-C92F33721A07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66F0BAE-2D60-3E44-A805-C92F33721A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5"/>
                    <a:ext cx="389467" cy="50374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658E6E8-57F9-AE41-B7CD-FDA721F20709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9" y="4410510"/>
                    <a:ext cx="553004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658E6E8-57F9-AE41-B7CD-FDA721F207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9" y="4410510"/>
                    <a:ext cx="553004" cy="50374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0CF58DD-4325-4F47-85DD-895160CC045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6" y="4406752"/>
                    <a:ext cx="621194" cy="5037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0CF58DD-4325-4F47-85DD-895160CC04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6" y="4406752"/>
                    <a:ext cx="621194" cy="50374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8A95DE-44EA-C04D-B296-991887462E44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159378"/>
              <a:chOff x="3869268" y="3420695"/>
              <a:chExt cx="7315200" cy="215937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432A60F-87D6-8443-B610-181C0CADE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B97DF98-E8BF-0C44-8074-C74E07690E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E5DE129-81CD-4840-896B-59460DA24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37D7583-001F-094E-B0B2-F2D56A963AEA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2" y="5076331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37D7583-001F-094E-B0B2-F2D56A963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2" y="5076331"/>
                    <a:ext cx="389467" cy="50374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0E66E3-F50E-2D49-B651-DBE7159F08BF}"/>
                </a:ext>
              </a:extLst>
            </p:cNvPr>
            <p:cNvSpPr txBox="1"/>
            <p:nvPr/>
          </p:nvSpPr>
          <p:spPr>
            <a:xfrm>
              <a:off x="5168901" y="3064933"/>
              <a:ext cx="1255737" cy="503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7F5091-FD4D-EB4B-BD5F-688904E4493A}"/>
                </a:ext>
              </a:extLst>
            </p:cNvPr>
            <p:cNvSpPr txBox="1"/>
            <p:nvPr/>
          </p:nvSpPr>
          <p:spPr>
            <a:xfrm>
              <a:off x="3570783" y="3064933"/>
              <a:ext cx="1212879" cy="503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271F2D-1360-B14E-9C99-00A6847855C2}"/>
              </a:ext>
            </a:extLst>
          </p:cNvPr>
          <p:cNvGrpSpPr/>
          <p:nvPr/>
        </p:nvGrpSpPr>
        <p:grpSpPr>
          <a:xfrm>
            <a:off x="4358057" y="5409717"/>
            <a:ext cx="2848775" cy="954942"/>
            <a:chOff x="1752601" y="3553119"/>
            <a:chExt cx="7315200" cy="245213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6B422EC-487E-7F4B-95BC-A90FC6C91206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822532"/>
              <a:chOff x="3869268" y="4141358"/>
              <a:chExt cx="7315200" cy="822532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7D1C0CF9-9FC5-D34C-8205-C3BF2B468B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953E28C-4D87-3A44-A1B6-335159054351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79A7FA1-8DFB-1D48-8B1C-F4F3B953CF12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F37808C-329F-6A47-8E61-B5FAAD2CBEF3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77AA414-E654-EC40-9458-D852E6E1889F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960611A-3556-4148-A386-8896090BEA9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404C325-83B6-7F4F-AC6D-A5C9ACE91FB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47513DA-8040-3247-92E1-15E3DC280124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7" cy="553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BAD2B8C-2FBC-7748-8375-B06B1E407F54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0BA59B8-3456-3546-BD0D-EEF827E85B88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23E32C9-A885-2147-B59B-F60FB13AEA7C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86489F8-16B2-3A4D-8268-C655F4A61BF9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600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86489F8-16B2-3A4D-8268-C655F4A61B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600" y="4410665"/>
                    <a:ext cx="389467" cy="55322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F6A2399-FF86-AA41-A16C-2732BDC7700E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2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F6A2399-FF86-AA41-A16C-2732BDC770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2" y="4410665"/>
                    <a:ext cx="389467" cy="55322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B9FD25E-07D5-9F4D-B90E-5DB0DFDF1654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5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B9FD25E-07D5-9F4D-B90E-5DB0DFDF16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5" y="4410665"/>
                    <a:ext cx="389467" cy="55322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6EF695B-686F-4145-993F-4603363F337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4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6EF695B-686F-4145-993F-4603363F33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4"/>
                    <a:ext cx="389467" cy="55322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31FE7118-1EF3-8E40-B942-319DC1169ED6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31FE7118-1EF3-8E40-B942-319DC1169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5"/>
                    <a:ext cx="389467" cy="55322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0BCC59D-B5F1-E049-9F53-7823115A6753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0BCC59D-B5F1-E049-9F53-7823115A67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5"/>
                    <a:ext cx="389467" cy="55322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6629E1D-3DB1-134E-BD2C-9543482AC7B1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6629E1D-3DB1-134E-BD2C-9543482AC7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5"/>
                    <a:ext cx="389467" cy="55322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6F7D93F-AB0C-CB43-A059-8A9D9DB9728C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8" y="4410511"/>
                    <a:ext cx="553005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6F7D93F-AB0C-CB43-A059-8A9D9DB972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8" y="4410511"/>
                    <a:ext cx="553005" cy="55322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745EF11-341B-0844-B558-FA0A9C3090E1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3" y="4406754"/>
                    <a:ext cx="621194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745EF11-341B-0844-B558-FA0A9C3090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3" y="4406754"/>
                    <a:ext cx="621194" cy="55322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9D5C2A9-A844-A843-A81B-65C26BD4D773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208862"/>
              <a:chOff x="3869268" y="3420695"/>
              <a:chExt cx="7315200" cy="220886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95B1241-75F9-4147-9999-447FF46C66F2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208862"/>
                <a:chOff x="3869268" y="3420695"/>
                <a:chExt cx="7315200" cy="2208862"/>
              </a:xfrm>
            </p:grpSpPr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5AA370D3-C98B-BC49-A624-826399E5F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55EFFFC3-CC2F-1F46-AF01-E81B97027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6D5D7D0-3C37-174E-A3FC-A7B84D25E9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92770887-9E4B-D24B-A186-E7CEDB8B8C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4" y="5076332"/>
                      <a:ext cx="389467" cy="5532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92770887-9E4B-D24B-A186-E7CEDB8B8C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4" y="5076332"/>
                      <a:ext cx="389467" cy="553225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DE8AE316-CA9D-C34D-AF66-A35FCCD20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A1024FB7-5B46-6842-A4C7-51B221821D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2"/>
                      <a:ext cx="389467" cy="5532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A1024FB7-5B46-6842-A4C7-51B221821D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2"/>
                      <a:ext cx="389467" cy="553225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4928000-2D8D-D048-95EF-ADDDC82BA4CF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A97131-0A4B-0C48-AF52-CEB9A655AEAB}"/>
                </a:ext>
              </a:extLst>
            </p:cNvPr>
            <p:cNvSpPr txBox="1"/>
            <p:nvPr/>
          </p:nvSpPr>
          <p:spPr>
            <a:xfrm>
              <a:off x="5579317" y="3553119"/>
              <a:ext cx="1552652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F79C743-9D9E-8A47-9C85-263B130F005F}"/>
                </a:ext>
              </a:extLst>
            </p:cNvPr>
            <p:cNvSpPr txBox="1"/>
            <p:nvPr/>
          </p:nvSpPr>
          <p:spPr>
            <a:xfrm>
              <a:off x="3296415" y="3553119"/>
              <a:ext cx="1503257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677DB7C-00A0-914A-93D2-7AE54DE5108B}"/>
                </a:ext>
              </a:extLst>
            </p:cNvPr>
            <p:cNvSpPr txBox="1"/>
            <p:nvPr/>
          </p:nvSpPr>
          <p:spPr>
            <a:xfrm>
              <a:off x="7559184" y="3553119"/>
              <a:ext cx="1503257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F7BE635-F89E-1C45-B049-0BC5BBEAAF3B}"/>
              </a:ext>
            </a:extLst>
          </p:cNvPr>
          <p:cNvGrpSpPr/>
          <p:nvPr/>
        </p:nvGrpSpPr>
        <p:grpSpPr>
          <a:xfrm>
            <a:off x="7894520" y="5341571"/>
            <a:ext cx="2025994" cy="1317958"/>
            <a:chOff x="7717374" y="4558305"/>
            <a:chExt cx="2025994" cy="1317958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37AC614-48FB-914B-A099-44430D6B2473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Predcit</a:t>
              </a:r>
              <a:r>
                <a:rPr lang="en-US" sz="12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1F1A77-EC29-7F49-8DCA-D52AE81A6C97}"/>
                </a:ext>
              </a:extLst>
            </p:cNvPr>
            <p:cNvSpPr txBox="1"/>
            <p:nvPr/>
          </p:nvSpPr>
          <p:spPr>
            <a:xfrm>
              <a:off x="8864929" y="5078784"/>
              <a:ext cx="878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Predict -1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4355DFCA-EE86-8049-891E-A91DE0DCB8E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759" y="5261140"/>
            <a:ext cx="1457388" cy="147882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F4ED957-9E77-9D44-A303-6EC94B95F224}"/>
              </a:ext>
            </a:extLst>
          </p:cNvPr>
          <p:cNvSpPr txBox="1"/>
          <p:nvPr/>
        </p:nvSpPr>
        <p:spPr>
          <a:xfrm>
            <a:off x="1051038" y="4802464"/>
            <a:ext cx="1524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Positive Rays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35D2BA7-FF34-B243-951C-51A56AEDDDB7}"/>
              </a:ext>
            </a:extLst>
          </p:cNvPr>
          <p:cNvSpPr txBox="1"/>
          <p:nvPr/>
        </p:nvSpPr>
        <p:spPr>
          <a:xfrm>
            <a:off x="4861375" y="4797825"/>
            <a:ext cx="1948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Positive Intervals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626C760-55FE-1242-B359-958CD6B338CF}"/>
              </a:ext>
            </a:extLst>
          </p:cNvPr>
          <p:cNvSpPr txBox="1"/>
          <p:nvPr/>
        </p:nvSpPr>
        <p:spPr>
          <a:xfrm>
            <a:off x="7964128" y="4797751"/>
            <a:ext cx="1424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Convex Sets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2B4DA95-5812-9745-9100-CD4E81A096C8}"/>
              </a:ext>
            </a:extLst>
          </p:cNvPr>
          <p:cNvSpPr txBox="1"/>
          <p:nvPr/>
        </p:nvSpPr>
        <p:spPr>
          <a:xfrm>
            <a:off x="10198854" y="4797751"/>
            <a:ext cx="168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2D Perceptron</a:t>
            </a:r>
          </a:p>
        </p:txBody>
      </p:sp>
    </p:spTree>
    <p:extLst>
      <p:ext uri="{BB962C8B-B14F-4D97-AF65-F5344CB8AC3E}">
        <p14:creationId xmlns:p14="http://schemas.microsoft.com/office/powerpoint/2010/main" val="4247394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7D63-9324-5C45-8B50-54169038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Special case of </a:t>
                </a:r>
                <a:r>
                  <a:rPr lang="en-US" dirty="0">
                    <a:solidFill>
                      <a:schemeClr val="accent1"/>
                    </a:solidFill>
                  </a:rPr>
                  <a:t>zero–dimensional </a:t>
                </a:r>
                <a:r>
                  <a:rPr lang="en-US" dirty="0"/>
                  <a:t>space</a:t>
                </a:r>
              </a:p>
              <a:p>
                <a:endParaRPr lang="en-US" sz="1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0" dirty="0"/>
                  <a:t>  =&gt;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b="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000" b="0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6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b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</a:p>
              <a:p>
                <a:pPr marL="0" indent="0">
                  <a:buNone/>
                </a:pPr>
                <a:r>
                  <a:rPr lang="en-US" sz="20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  <a:blipFill>
                <a:blip r:embed="rId2"/>
                <a:stretch>
                  <a:fillRect l="-1837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94F3D25-3E69-4142-AE7C-0B4C25704836}"/>
              </a:ext>
            </a:extLst>
          </p:cNvPr>
          <p:cNvSpPr txBox="1"/>
          <p:nvPr/>
        </p:nvSpPr>
        <p:spPr>
          <a:xfrm>
            <a:off x="5774110" y="5498181"/>
            <a:ext cx="314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Squared error =&gt; mean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EF5A9-EAE2-924A-90BB-1E0C324E8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8" y="1839073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2270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DC5C-FEEF-D74A-BE06-135938EF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Linear regression generalizes very well</a:t>
                </a:r>
              </a:p>
              <a:p>
                <a:pPr lvl="1"/>
                <a:r>
                  <a:rPr lang="en-US" dirty="0"/>
                  <a:t>Under mild conditions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(See LFD Exercise 3.4 for an example)</a:t>
                </a: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/>
                  <a:t>Use regression for classification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Note that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Use linear regression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for data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∈{−1,+1}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for classification: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/>
                  <a:t>Alternatively,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as the initialization for Pocket Algorithm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  <a:blipFill>
                <a:blip r:embed="rId2"/>
                <a:stretch>
                  <a:fillRect l="-93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27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6C17-AEA2-C641-8D1E-0800757E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369"/>
            <a:ext cx="10515600" cy="734210"/>
          </a:xfrm>
        </p:spPr>
        <p:txBody>
          <a:bodyPr>
            <a:normAutofit/>
          </a:bodyPr>
          <a:lstStyle/>
          <a:p>
            <a:r>
              <a:rPr lang="en-US" dirty="0"/>
              <a:t>Bounding Growth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Rephrase the 2</a:t>
                </a:r>
                <a:r>
                  <a:rPr lang="en-US" baseline="30000" dirty="0"/>
                  <a:t>nd</a:t>
                </a:r>
                <a:r>
                  <a:rPr lang="en-US" dirty="0"/>
                  <a:t> statement of the above theorem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  </a:t>
                </a:r>
                <a:r>
                  <a:rPr lang="en-US" b="0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 from above.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  <a:blipFill>
                <a:blip r:embed="rId2"/>
                <a:stretch>
                  <a:fillRect l="-1086" t="-2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/>
              <p:nvPr/>
            </p:nvSpPr>
            <p:spPr>
              <a:xfrm>
                <a:off x="7259176" y="5464589"/>
                <a:ext cx="3347864" cy="100326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/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176" y="5464589"/>
                <a:ext cx="3347864" cy="10032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24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Vapnik</a:t>
            </a:r>
            <a:r>
              <a:rPr lang="en-US" dirty="0"/>
              <a:t>–</a:t>
            </a:r>
            <a:r>
              <a:rPr lang="en-US" dirty="0" err="1"/>
              <a:t>Chervonenkis</a:t>
            </a:r>
            <a:r>
              <a:rPr lang="en-US" dirty="0"/>
              <a:t> (VC)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7282"/>
                <a:ext cx="10515600" cy="53271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VC Generalization Bound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be the VC dimension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𝒗𝒄</m:t>
                            </m:r>
                          </m:sub>
                        </m:sSub>
                      </m:sup>
                    </m:sSup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457200" lvl="1" indent="0"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If we </a:t>
                </a:r>
                <a:r>
                  <a:rPr lang="en-US" sz="2400" u="sng" dirty="0"/>
                  <a:t>treat </a:t>
                </a:r>
                <a14:m>
                  <m:oMath xmlns:m="http://schemas.openxmlformats.org/officeDocument/2006/math">
                    <m:r>
                      <a:rPr lang="en-US" sz="2400" i="1" u="sng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u="sng" dirty="0"/>
                  <a:t> as a constant</a:t>
                </a:r>
                <a:r>
                  <a:rPr lang="en-US" sz="2400" dirty="0"/>
                  <a:t>, then we can say, with high probability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7282"/>
                <a:ext cx="10515600" cy="5327150"/>
              </a:xfrm>
              <a:blipFill>
                <a:blip r:embed="rId2"/>
                <a:stretch>
                  <a:fillRect l="-965" t="-2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65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1DCFC-DF09-5D4F-9ECB-0133133B1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the VC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2BED7-A096-8D47-90AA-040321836D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4408" cy="4351338"/>
              </a:xfrm>
            </p:spPr>
            <p:txBody>
              <a:bodyPr/>
              <a:lstStyle/>
              <a:p>
                <a:r>
                  <a:rPr lang="en-US" sz="2400" dirty="0"/>
                  <a:t>Think about the high-level tradeoff of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r>
                  <a:rPr lang="en-US" sz="2400" dirty="0"/>
                  <a:t> and its dependency 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approximation</a:t>
                </a:r>
                <a:r>
                  <a:rPr lang="en-US" sz="2400" dirty="0"/>
                  <a:t>-</a:t>
                </a:r>
                <a:r>
                  <a:rPr lang="en-US" sz="2400" dirty="0">
                    <a:solidFill>
                      <a:srgbClr val="C00000"/>
                    </a:solidFill>
                  </a:rPr>
                  <a:t>generalization</a:t>
                </a:r>
                <a:r>
                  <a:rPr lang="en-US" sz="2400" dirty="0"/>
                  <a:t> trade-off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2BED7-A096-8D47-90AA-040321836D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4408" cy="4351338"/>
              </a:xfrm>
              <a:blipFill>
                <a:blip r:embed="rId2"/>
                <a:stretch>
                  <a:fillRect l="-81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C72356-3B87-8F41-92F3-96EFCF75659A}"/>
                  </a:ext>
                </a:extLst>
              </p:cNvPr>
              <p:cNvSpPr/>
              <p:nvPr/>
            </p:nvSpPr>
            <p:spPr>
              <a:xfrm>
                <a:off x="1218059" y="4209569"/>
                <a:ext cx="5261322" cy="1295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C72356-3B87-8F41-92F3-96EFCF756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059" y="4209569"/>
                <a:ext cx="5261322" cy="1295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40E72B31-B599-2641-93B1-C816304D0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522" y="3353097"/>
            <a:ext cx="4072629" cy="3071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B9A395-3D6E-7C43-A184-2B147D378438}"/>
              </a:ext>
            </a:extLst>
          </p:cNvPr>
          <p:cNvSpPr txBox="1"/>
          <p:nvPr/>
        </p:nvSpPr>
        <p:spPr>
          <a:xfrm>
            <a:off x="590645" y="3381222"/>
            <a:ext cx="276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What we want to minimize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09BD5B-C1D2-BB4E-9C74-129329FEF584}"/>
              </a:ext>
            </a:extLst>
          </p:cNvPr>
          <p:cNvCxnSpPr/>
          <p:nvPr/>
        </p:nvCxnSpPr>
        <p:spPr>
          <a:xfrm flipH="1" flipV="1">
            <a:off x="1864709" y="3764561"/>
            <a:ext cx="256032" cy="890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29D81B-4E95-E744-81E9-90F820C6C62F}"/>
              </a:ext>
            </a:extLst>
          </p:cNvPr>
          <p:cNvCxnSpPr>
            <a:cxnSpLocks/>
          </p:cNvCxnSpPr>
          <p:nvPr/>
        </p:nvCxnSpPr>
        <p:spPr>
          <a:xfrm flipH="1">
            <a:off x="2632805" y="5181600"/>
            <a:ext cx="579787" cy="586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8EBC16-6F84-E34D-9096-270DF3BF0C6F}"/>
                  </a:ext>
                </a:extLst>
              </p:cNvPr>
              <p:cNvSpPr txBox="1"/>
              <p:nvPr/>
            </p:nvSpPr>
            <p:spPr>
              <a:xfrm>
                <a:off x="518160" y="5871355"/>
                <a:ext cx="4326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</a:rPr>
                  <a:t>How well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b="1" dirty="0">
                    <a:solidFill>
                      <a:schemeClr val="accent1"/>
                    </a:solidFill>
                  </a:rPr>
                  <a:t>approximates</a:t>
                </a:r>
                <a:r>
                  <a:rPr lang="en-US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b="1" dirty="0">
                    <a:solidFill>
                      <a:schemeClr val="accent2"/>
                    </a:solidFill>
                  </a:rPr>
                  <a:t> in training data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8EBC16-6F84-E34D-9096-270DF3BF0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5871355"/>
                <a:ext cx="4326826" cy="369332"/>
              </a:xfrm>
              <a:prstGeom prst="rect">
                <a:avLst/>
              </a:prstGeom>
              <a:blipFill>
                <a:blip r:embed="rId5"/>
                <a:stretch>
                  <a:fillRect l="-1170" t="-6667" r="-29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4BE0F9-39E9-0143-95E8-027EDE2046D9}"/>
                  </a:ext>
                </a:extLst>
              </p:cNvPr>
              <p:cNvSpPr txBox="1"/>
              <p:nvPr/>
            </p:nvSpPr>
            <p:spPr>
              <a:xfrm>
                <a:off x="4838890" y="3308798"/>
                <a:ext cx="23939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</a:rPr>
                  <a:t>How well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generalizes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4BE0F9-39E9-0143-95E8-027EDE204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890" y="3308798"/>
                <a:ext cx="2393925" cy="369332"/>
              </a:xfrm>
              <a:prstGeom prst="rect">
                <a:avLst/>
              </a:prstGeom>
              <a:blipFill>
                <a:blip r:embed="rId6"/>
                <a:stretch>
                  <a:fillRect l="-2646" t="-6667" r="-10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FEA1D5-7AC0-5245-BAF4-F848CAE10275}"/>
              </a:ext>
            </a:extLst>
          </p:cNvPr>
          <p:cNvCxnSpPr>
            <a:cxnSpLocks/>
          </p:cNvCxnSpPr>
          <p:nvPr/>
        </p:nvCxnSpPr>
        <p:spPr>
          <a:xfrm flipV="1">
            <a:off x="5431536" y="3712550"/>
            <a:ext cx="371856" cy="525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2879826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17229</TotalTime>
  <Words>2416</Words>
  <Application>Microsoft Macintosh PowerPoint</Application>
  <PresentationFormat>Widescreen</PresentationFormat>
  <Paragraphs>509</Paragraphs>
  <Slides>51</Slides>
  <Notes>0</Notes>
  <HiddenSlides>31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Recap</vt:lpstr>
      <vt:lpstr>Theory of Generalization</vt:lpstr>
      <vt:lpstr>Bounding Growth Functions</vt:lpstr>
      <vt:lpstr>Examples</vt:lpstr>
      <vt:lpstr>Bounding Growth Functions</vt:lpstr>
      <vt:lpstr>Vapnik–Chervonenkis (VC) Bound</vt:lpstr>
      <vt:lpstr>Discussion on the VC Bound</vt:lpstr>
      <vt:lpstr>Today’s Lecture</vt:lpstr>
      <vt:lpstr>Bias-Variance Decomposition</vt:lpstr>
      <vt:lpstr>Real-Value Target and Squared Error</vt:lpstr>
      <vt:lpstr>Real-Value Target and Squared Error</vt:lpstr>
      <vt:lpstr>PowerPoint Presentation</vt:lpstr>
      <vt:lpstr>Finishing Up</vt:lpstr>
      <vt:lpstr>Discussion </vt:lpstr>
      <vt:lpstr>Example of Bias-Variance Decomposition</vt:lpstr>
      <vt:lpstr>Example of Bias-Variance Decomposition</vt:lpstr>
      <vt:lpstr>Example of Bias-Variance Decomposition</vt:lpstr>
      <vt:lpstr>Example of Bias-Variance Decomposition</vt:lpstr>
      <vt:lpstr>Example of Bias-Variance Decomposition</vt:lpstr>
      <vt:lpstr>What if we increase N to 5?</vt:lpstr>
      <vt:lpstr>Discussion </vt:lpstr>
      <vt:lpstr>Discussion </vt:lpstr>
      <vt:lpstr>Discussion </vt:lpstr>
      <vt:lpstr>Example</vt:lpstr>
      <vt:lpstr>Two Theories of Generalization</vt:lpstr>
      <vt:lpstr>Learning Curves</vt:lpstr>
      <vt:lpstr>Learning Curves</vt:lpstr>
      <vt:lpstr>Learning Curves</vt:lpstr>
      <vt:lpstr>Learning Curves</vt:lpstr>
      <vt:lpstr>Learning Curves</vt:lpstr>
      <vt:lpstr>Learning Curves</vt:lpstr>
      <vt:lpstr>PowerPoint Presentation</vt:lpstr>
      <vt:lpstr>PowerPoint Presentation</vt:lpstr>
      <vt:lpstr>Linear Models</vt:lpstr>
      <vt:lpstr>Linear Models</vt:lpstr>
      <vt:lpstr>Learning Algorithm?</vt:lpstr>
      <vt:lpstr>Linear Classification</vt:lpstr>
      <vt:lpstr>Linear Classification (Perceptron)</vt:lpstr>
      <vt:lpstr>Non-Separable Data</vt:lpstr>
      <vt:lpstr>Example on Feature Engineering</vt:lpstr>
      <vt:lpstr>Linear Regression</vt:lpstr>
      <vt:lpstr>Linear Regression</vt:lpstr>
      <vt:lpstr>Matrix Representation</vt:lpstr>
      <vt:lpstr>Rewriting the In-Sample Error In Matrix Form</vt:lpstr>
      <vt:lpstr>How to find w ⃗_lin=〖argmin〗_w ⃗   E_in (w ⃗)? </vt:lpstr>
      <vt:lpstr>PowerPoint Presentation</vt:lpstr>
      <vt:lpstr>Linear Regression “Algorithm”</vt:lpstr>
      <vt:lpstr>Practice</vt:lpstr>
      <vt:lpstr>Discussion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1795</cp:revision>
  <cp:lastPrinted>2020-01-30T16:55:27Z</cp:lastPrinted>
  <dcterms:created xsi:type="dcterms:W3CDTF">2017-08-24T15:35:37Z</dcterms:created>
  <dcterms:modified xsi:type="dcterms:W3CDTF">2022-09-15T22:58:12Z</dcterms:modified>
</cp:coreProperties>
</file>